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2"/>
  </p:notesMasterIdLst>
  <p:sldIdLst>
    <p:sldId id="256" r:id="rId2"/>
    <p:sldId id="731" r:id="rId3"/>
    <p:sldId id="941" r:id="rId4"/>
    <p:sldId id="944" r:id="rId5"/>
    <p:sldId id="973" r:id="rId6"/>
    <p:sldId id="978" r:id="rId7"/>
    <p:sldId id="971" r:id="rId8"/>
    <p:sldId id="972" r:id="rId9"/>
    <p:sldId id="942" r:id="rId10"/>
    <p:sldId id="949" r:id="rId11"/>
    <p:sldId id="950" r:id="rId12"/>
    <p:sldId id="964" r:id="rId13"/>
    <p:sldId id="965" r:id="rId14"/>
    <p:sldId id="979" r:id="rId15"/>
    <p:sldId id="952" r:id="rId16"/>
    <p:sldId id="977" r:id="rId17"/>
    <p:sldId id="976" r:id="rId18"/>
    <p:sldId id="956" r:id="rId19"/>
    <p:sldId id="962" r:id="rId20"/>
    <p:sldId id="961" r:id="rId21"/>
    <p:sldId id="959" r:id="rId22"/>
    <p:sldId id="963" r:id="rId23"/>
    <p:sldId id="968" r:id="rId24"/>
    <p:sldId id="955" r:id="rId25"/>
    <p:sldId id="969" r:id="rId26"/>
    <p:sldId id="958" r:id="rId27"/>
    <p:sldId id="970" r:id="rId28"/>
    <p:sldId id="975" r:id="rId29"/>
    <p:sldId id="966" r:id="rId30"/>
    <p:sldId id="45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5667" autoAdjust="0"/>
  </p:normalViewPr>
  <p:slideViewPr>
    <p:cSldViewPr>
      <p:cViewPr varScale="1">
        <p:scale>
          <a:sx n="75" d="100"/>
          <a:sy n="75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61DAA8A-80EE-4E78-A9BE-2AF704A5EA3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0524D-405E-4FAE-BEF8-50D084BC28F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44A2-6F46-4D9B-B284-A91EB1153F7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6DF4-0F2E-4179-B5EA-F176069BD35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F786-90B7-4D03-AC79-31A557F89C4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CACF-C1AA-4FB9-9E4B-31E4B8939C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E9A1-315D-4DF8-8338-C22EDB4B7D9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CE18-DD3B-470C-8C1F-B279A4F9F95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0289-779C-42FC-B4BA-6A10A8D03F9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C1B4-DAA0-4688-9687-F6D382FA9EC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C572-A9E7-4BF8-AA21-7206ABC2FAE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AB850-ED49-4A64-9AE5-2F1467FEDFA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B3E4-87DB-49B8-BC63-A45A18DB69E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B298-B275-4794-8EBB-AEDBF05E5E6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D66C-3408-430B-8D35-9B33F63117D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A839-EA83-46A7-97D8-5B652E3E130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5A8E1C7-5F01-44EE-AE90-845AA582712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s/RealPlayer%20Downloads/Video%20of%20Palestinians%20into%20Majdal%20Shams%20into%20Palestine3.flv" TargetMode="External"/><Relationship Id="rId2" Type="http://schemas.openxmlformats.org/officeDocument/2006/relationships/hyperlink" Target="../../../Videos/RealPlayer%20Downloads/Video%20of%20Palestinians%20into%20Majdal%20Shams%20into%20Palestine2.fl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Revolutionary Civic Activism and the Blending of TV and Social Media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2209800"/>
          </a:xfrm>
        </p:spPr>
        <p:txBody>
          <a:bodyPr/>
          <a:lstStyle/>
          <a:p>
            <a:r>
              <a:rPr lang="en-US" sz="2000" b="1" i="1" dirty="0" smtClean="0">
                <a:cs typeface="Tahoma" pitchFamily="34" charset="0"/>
              </a:rPr>
              <a:t>By</a:t>
            </a:r>
          </a:p>
          <a:p>
            <a:r>
              <a:rPr lang="en-US" sz="2000" b="1" i="1" dirty="0" smtClean="0">
                <a:cs typeface="Tahoma" pitchFamily="34" charset="0"/>
              </a:rPr>
              <a:t>Saed J. Abu-Hijleh</a:t>
            </a:r>
          </a:p>
          <a:p>
            <a:r>
              <a:rPr lang="en-US" sz="2000" b="1" i="1" dirty="0" smtClean="0">
                <a:cs typeface="Tahoma" pitchFamily="34" charset="0"/>
              </a:rPr>
              <a:t>Director, Center for Global Consciousness (CGC)</a:t>
            </a:r>
          </a:p>
          <a:p>
            <a:r>
              <a:rPr lang="en-US" sz="2000" b="1" i="1" dirty="0" smtClean="0">
                <a:cs typeface="Tahoma" pitchFamily="34" charset="0"/>
              </a:rPr>
              <a:t>Nablus, Palestine</a:t>
            </a:r>
            <a:endParaRPr lang="en-US" sz="2000" b="1" i="1" dirty="0">
              <a:cs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71600" y="5029200"/>
            <a:ext cx="640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 smtClean="0"/>
              <a:t>Hanoi, Vietnam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3200" b="1" dirty="0" smtClean="0"/>
              <a:t>From Cyberspace to Terra Firma:</a:t>
            </a:r>
            <a:br>
              <a:rPr lang="en-US" sz="3200" b="1" dirty="0" smtClean="0"/>
            </a:br>
            <a:r>
              <a:rPr lang="en-US" sz="3200" b="1" dirty="0" smtClean="0"/>
              <a:t>Influencing the </a:t>
            </a:r>
            <a:br>
              <a:rPr lang="en-US" sz="3200" b="1" dirty="0" smtClean="0"/>
            </a:br>
            <a:r>
              <a:rPr lang="en-US" sz="3200" b="1" dirty="0" smtClean="0"/>
              <a:t>Political Organization of Space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429000"/>
          </a:xfrm>
        </p:spPr>
        <p:txBody>
          <a:bodyPr/>
          <a:lstStyle/>
          <a:p>
            <a:r>
              <a:rPr lang="en-US" sz="2800" dirty="0" smtClean="0"/>
              <a:t>On the Local level</a:t>
            </a:r>
          </a:p>
          <a:p>
            <a:r>
              <a:rPr lang="en-US" sz="2800" dirty="0" smtClean="0"/>
              <a:t>On the National level</a:t>
            </a:r>
          </a:p>
          <a:p>
            <a:r>
              <a:rPr lang="en-US" sz="2800" dirty="0" smtClean="0"/>
              <a:t>On the Regional level</a:t>
            </a:r>
          </a:p>
          <a:p>
            <a:r>
              <a:rPr lang="en-US" sz="2800" dirty="0" smtClean="0"/>
              <a:t>On the International level</a:t>
            </a: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HOW?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TV, Social Media &amp; Territoriality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Robert Sack (1986) defines territoriality as "the attempt by an individual or group to affect, influence, or control people, phenomena, and relationships, by delimiting and asserting control over a geographic area“.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Sack (1986) sees territoriality as an “indispensable means to power at all levels: from the personal to the international”.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Tahrir Square in Cairo</a:t>
            </a:r>
            <a:endParaRPr lang="en-US" dirty="0"/>
          </a:p>
        </p:txBody>
      </p:sp>
      <p:pic>
        <p:nvPicPr>
          <p:cNvPr id="10242" name="Picture 2" descr="C:\Users\Sindbad\Documents\AMS 2011\Info &amp; Paper for AMS 2011\egypt-graphic-2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59" y="1600200"/>
            <a:ext cx="821348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2000" b="1" dirty="0" smtClean="0"/>
              <a:t>“The Camp that toppled a president” (BBC, Feb 11, 2011)</a:t>
            </a:r>
            <a:endParaRPr lang="en-US" sz="2000" b="1" dirty="0"/>
          </a:p>
        </p:txBody>
      </p:sp>
      <p:pic>
        <p:nvPicPr>
          <p:cNvPr id="11266" name="Picture 2" descr="C:\Users\Sindbad\Documents\AMS 2011\Info &amp; Paper for AMS 2011\Tahrir Square The camp that toppled a president (BBC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2999"/>
            <a:ext cx="8448859" cy="5367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oogle earth image of Tahrir Square Muslim Brotherhood distributed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90926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228600" y="685800"/>
          <a:ext cx="8686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848204">
                <a:tc gridSpan="2"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(Broadcaster Activist) 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vs. 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(The Activist Broadcaster)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396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journalist/broadcaster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supporting social change agendas &amp; who is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communicating with audience through classical and social media platforms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activist who is using social media &amp; blended media platforms to further his/her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political,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economic,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social,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cultural agenda(s)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228600" y="152400"/>
          <a:ext cx="868680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429"/>
                <a:gridCol w="4422371"/>
              </a:tblGrid>
              <a:tr h="670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sz="2400" b="1" dirty="0" smtClean="0"/>
                        <a:t>Integrating</a:t>
                      </a:r>
                      <a:r>
                        <a:rPr lang="en-US" sz="2400" b="1" baseline="0" dirty="0" smtClean="0"/>
                        <a:t> Social Media and TV)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Social, Political, Economic and Cultural Agendas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831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Against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For</a:t>
                      </a:r>
                      <a:endParaRPr lang="en-US" b="1" dirty="0"/>
                    </a:p>
                  </a:txBody>
                  <a:tcPr/>
                </a:tc>
              </a:tr>
              <a:tr h="52857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Injustice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Oppression: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Dictatorship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Totalitarianism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Colonialism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Imperialism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Racism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Colorism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Sexism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Xenophobia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Classism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Religious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Bigotry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Marginalization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Inequality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Corruption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Justice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Equality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Rights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Rights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Political Rights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Rights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Cultural Rights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 rights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Children Rights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 Rights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Rights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Religious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Rights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Governance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400" b="1" dirty="0" smtClean="0"/>
              <a:t>Revolution and the </a:t>
            </a:r>
            <a:br>
              <a:rPr lang="en-US" sz="2400" b="1" dirty="0" smtClean="0"/>
            </a:br>
            <a:r>
              <a:rPr lang="en-US" sz="2400" b="1" dirty="0" smtClean="0"/>
              <a:t>(W5+H) of Integrating TV &amp; Social Media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8392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4861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</a:t>
                      </a:r>
                      <a:endParaRPr lang="en-US" dirty="0"/>
                    </a:p>
                  </a:txBody>
                  <a:tcPr/>
                </a:tc>
              </a:tr>
              <a:tr h="52288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Integrating TV &amp; Social Media for Revolutionary</a:t>
                      </a:r>
                      <a:r>
                        <a:rPr lang="en-US" sz="1600" baseline="0" dirty="0" smtClean="0"/>
                        <a:t> Civic Activism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b="1" dirty="0" smtClean="0"/>
                        <a:t>Spatial</a:t>
                      </a:r>
                      <a:r>
                        <a:rPr lang="en-US" sz="1600" b="1" baseline="0" dirty="0" smtClean="0"/>
                        <a:t> Dimension:</a:t>
                      </a:r>
                      <a:endParaRPr lang="en-US" sz="1600" b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Local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National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Regional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International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600" dirty="0" smtClean="0"/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Networking to increase geographic extent/span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Transcend geographic levels (from local to global and from global to local).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Examples: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Arab World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Temporal Dimension: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Immediate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Short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term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Medium </a:t>
                      </a:r>
                      <a:r>
                        <a:rPr lang="en-US" sz="1600" baseline="0" dirty="0" smtClean="0"/>
                        <a:t>term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/>
                        <a:t>Long term (Strategic)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/>
                        <a:t>Future!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600" dirty="0" smtClean="0"/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Spring 2011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March 15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May 15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Beyond into the future…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Individual,</a:t>
                      </a:r>
                      <a:r>
                        <a:rPr lang="en-US" sz="1600" b="1" baseline="0" dirty="0" smtClean="0"/>
                        <a:t> Group: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/>
                        <a:t>H</a:t>
                      </a:r>
                      <a:r>
                        <a:rPr lang="en-US" sz="1600" dirty="0" smtClean="0"/>
                        <a:t>istorical personality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political personality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Cultural personality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Family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Tribe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Political party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Organization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Association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Gang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People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Nation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6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Young</a:t>
                      </a:r>
                      <a:r>
                        <a:rPr lang="en-US" sz="1600" baseline="0" dirty="0" smtClean="0"/>
                        <a:t> People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/>
                        <a:t>Civil society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/>
                        <a:t>Etc.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</a:t>
                      </a:r>
                      <a:r>
                        <a:rPr lang="en-US" sz="1600" baseline="0" dirty="0" smtClean="0"/>
                        <a:t> change an oppressive social order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&amp;</a:t>
                      </a:r>
                    </a:p>
                    <a:p>
                      <a:pPr algn="l"/>
                      <a:r>
                        <a:rPr lang="en-US" sz="1600" baseline="0" dirty="0" smtClean="0"/>
                        <a:t>To achieve justice, freedom, equality and peace.</a:t>
                      </a:r>
                    </a:p>
                    <a:p>
                      <a:pPr algn="l"/>
                      <a:endParaRPr lang="en-US" sz="1600" baseline="0" dirty="0" smtClean="0"/>
                    </a:p>
                    <a:p>
                      <a:pPr algn="l"/>
                      <a:r>
                        <a:rPr lang="en-US" sz="1600" dirty="0" smtClean="0"/>
                        <a:t>To transcend</a:t>
                      </a:r>
                      <a:r>
                        <a:rPr lang="en-US" sz="1600" baseline="0" dirty="0" smtClean="0"/>
                        <a:t> or overcome</a:t>
                      </a:r>
                    </a:p>
                    <a:p>
                      <a:r>
                        <a:rPr lang="en-US" sz="1600" dirty="0" smtClean="0"/>
                        <a:t>Restrictions</a:t>
                      </a:r>
                      <a:r>
                        <a:rPr lang="en-US" sz="1600" baseline="0" dirty="0" smtClean="0"/>
                        <a:t> or </a:t>
                      </a:r>
                      <a:r>
                        <a:rPr lang="en-US" sz="1600" dirty="0" smtClean="0"/>
                        <a:t>Preventions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on: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Movement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Access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Land ownership and use.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Censorship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Blending</a:t>
                      </a:r>
                      <a:r>
                        <a:rPr lang="en-US" sz="1600" baseline="0" dirty="0" smtClean="0"/>
                        <a:t> and integrating social media and TV to: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Propagate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i="1" baseline="0" dirty="0" smtClean="0"/>
                        <a:t>Expand</a:t>
                      </a:r>
                      <a:r>
                        <a:rPr lang="en-US" sz="1600" baseline="0" dirty="0" smtClean="0"/>
                        <a:t> social ideas and agendas.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Inform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Explain</a:t>
                      </a:r>
                      <a:endParaRPr lang="en-US" sz="16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Recruit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Lobby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Influence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Alter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Change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Win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Examples of using TV &amp; Social media for revolutionary activism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400" dirty="0" smtClean="0"/>
              <a:t>Tunisia (</a:t>
            </a:r>
            <a:r>
              <a:rPr lang="en-US" sz="2400" dirty="0" err="1" smtClean="0"/>
              <a:t>Sidi</a:t>
            </a:r>
            <a:r>
              <a:rPr lang="en-US" sz="2400" dirty="0" smtClean="0"/>
              <a:t> </a:t>
            </a:r>
            <a:r>
              <a:rPr lang="en-US" sz="2400" dirty="0" err="1" smtClean="0"/>
              <a:t>Bouzaid</a:t>
            </a:r>
            <a:r>
              <a:rPr lang="en-US" sz="2400" dirty="0" smtClean="0"/>
              <a:t>)</a:t>
            </a:r>
          </a:p>
          <a:p>
            <a:pPr lvl="0"/>
            <a:r>
              <a:rPr lang="en-US" sz="2400" dirty="0" smtClean="0"/>
              <a:t>Egypt (April 6 Movement; We are all </a:t>
            </a:r>
            <a:r>
              <a:rPr lang="en-US" sz="2400" dirty="0" err="1" smtClean="0"/>
              <a:t>Khaled</a:t>
            </a:r>
            <a:r>
              <a:rPr lang="en-US" sz="2400" dirty="0" smtClean="0"/>
              <a:t> Said FB Group; Jan 25, 2011)</a:t>
            </a:r>
          </a:p>
          <a:p>
            <a:r>
              <a:rPr lang="en-US" sz="2400" dirty="0" smtClean="0"/>
              <a:t>Yemen</a:t>
            </a:r>
          </a:p>
          <a:p>
            <a:r>
              <a:rPr lang="en-US" sz="2400" dirty="0" smtClean="0"/>
              <a:t>Bahrain</a:t>
            </a:r>
          </a:p>
          <a:p>
            <a:r>
              <a:rPr lang="en-US" sz="2400" dirty="0" smtClean="0"/>
              <a:t>Libya</a:t>
            </a:r>
          </a:p>
          <a:p>
            <a:r>
              <a:rPr lang="en-US" sz="2400" dirty="0" smtClean="0"/>
              <a:t>Syria</a:t>
            </a:r>
          </a:p>
          <a:p>
            <a:pPr lvl="0"/>
            <a:r>
              <a:rPr lang="en-US" sz="2400" dirty="0" smtClean="0"/>
              <a:t>Palestine:</a:t>
            </a:r>
          </a:p>
          <a:p>
            <a:pPr lvl="1"/>
            <a:r>
              <a:rPr lang="en-US" sz="2400" dirty="0" smtClean="0"/>
              <a:t>March 15 (Movement for National Unity)</a:t>
            </a:r>
          </a:p>
          <a:p>
            <a:pPr lvl="1"/>
            <a:r>
              <a:rPr lang="en-US" sz="2400" dirty="0" smtClean="0"/>
              <a:t>May 15 (Right of Return March/Third Intifada)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indbad\Documents\AMS 2011\Info &amp; Paper for AMS 2011\img-article---giglio-cyberwarriors_112101579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418"/>
            <a:ext cx="8610600" cy="671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Social Media, TV, and Activism:</a:t>
            </a:r>
            <a:br>
              <a:rPr lang="en-US" sz="3600" b="1" dirty="0" smtClean="0"/>
            </a:br>
            <a:r>
              <a:rPr lang="en-US" sz="3600" b="1" dirty="0" smtClean="0"/>
              <a:t>Seven Essential Questions?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How are contemporary modes of integration between TV and social media affecting revolutionary civic activism and vice versa?</a:t>
            </a:r>
          </a:p>
          <a:p>
            <a:pPr eaLnBrk="1" hangingPunct="1">
              <a:defRPr/>
            </a:pPr>
            <a:r>
              <a:rPr lang="en-US" sz="2800" dirty="0" smtClean="0"/>
              <a:t>How is Cyberspace being utilized to redefine the political organization of physical space?</a:t>
            </a:r>
          </a:p>
          <a:p>
            <a:pPr eaLnBrk="1" hangingPunct="1">
              <a:defRPr/>
            </a:pPr>
            <a:r>
              <a:rPr lang="en-US" sz="2800" dirty="0" smtClean="0"/>
              <a:t>What roles did the new blended media platforms play in the recent dramatic political changes in the Middle East?</a:t>
            </a:r>
          </a:p>
          <a:p>
            <a:pPr eaLnBrk="1" hangingPunct="1">
              <a:defRPr/>
            </a:pPr>
            <a:r>
              <a:rPr lang="en-US" sz="2800" dirty="0" smtClean="0"/>
              <a:t>Is the blending of social media and TV creating a new unified field for political activism?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Sindbad\Documents\AMS 2011\Info &amp; Paper for AMS 2011\The New Arab Revolt P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81162"/>
            <a:ext cx="3219450" cy="4882833"/>
          </a:xfrm>
          <a:prstGeom prst="rect">
            <a:avLst/>
          </a:prstGeom>
          <a:noFill/>
        </p:spPr>
      </p:pic>
      <p:pic>
        <p:nvPicPr>
          <p:cNvPr id="7171" name="Picture 3" descr="C:\Users\Sindbad\Documents\AMS 2011\Info &amp; Paper for AMS 2011\web-anonymizers-and-the-arab-sprin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440" y="1600200"/>
            <a:ext cx="2992120" cy="2171700"/>
          </a:xfrm>
          <a:prstGeom prst="rect">
            <a:avLst/>
          </a:prstGeom>
          <a:noFill/>
        </p:spPr>
      </p:pic>
      <p:pic>
        <p:nvPicPr>
          <p:cNvPr id="7172" name="Picture 4" descr="C:\Users\Sindbad\Documents\AMS 2011\Info &amp; Paper for AMS 2011\tunisia-revolution-ben-ali-btn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4114800"/>
            <a:ext cx="4762498" cy="190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1524000"/>
          </a:xfrm>
        </p:spPr>
        <p:txBody>
          <a:bodyPr/>
          <a:lstStyle/>
          <a:p>
            <a:pPr algn="ctr"/>
            <a:r>
              <a:rPr lang="en-US" dirty="0" smtClean="0"/>
              <a:t>May 15 </a:t>
            </a:r>
          </a:p>
          <a:p>
            <a:pPr algn="ctr"/>
            <a:r>
              <a:rPr lang="en-US" dirty="0" smtClean="0"/>
              <a:t>(Right of Return March/Third Intifada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41775" cy="1676401"/>
          </a:xfrm>
        </p:spPr>
        <p:txBody>
          <a:bodyPr/>
          <a:lstStyle/>
          <a:p>
            <a:pPr marL="0" lvl="1">
              <a:buClr>
                <a:schemeClr val="hlink"/>
              </a:buClr>
              <a:buSzPct val="80000"/>
            </a:pPr>
            <a:endParaRPr lang="en-US" sz="1400" dirty="0" smtClean="0"/>
          </a:p>
          <a:p>
            <a:pPr marL="0" lvl="1">
              <a:buClr>
                <a:schemeClr val="hlink"/>
              </a:buClr>
              <a:buSzPct val="80000"/>
            </a:pPr>
            <a:endParaRPr lang="en-US" sz="1400" dirty="0" smtClean="0"/>
          </a:p>
          <a:p>
            <a:pPr marL="0" lvl="1">
              <a:buClr>
                <a:schemeClr val="hlink"/>
              </a:buClr>
              <a:buSzPct val="80000"/>
            </a:pPr>
            <a:endParaRPr lang="en-US" sz="1400" dirty="0" smtClean="0"/>
          </a:p>
          <a:p>
            <a:pPr marL="0" lvl="1" algn="ctr">
              <a:buClr>
                <a:schemeClr val="hlink"/>
              </a:buClr>
              <a:buSzPct val="80000"/>
            </a:pPr>
            <a:endParaRPr lang="en-US" sz="2400" dirty="0" smtClean="0"/>
          </a:p>
          <a:p>
            <a:pPr marL="0" lvl="1" algn="ctr">
              <a:buClr>
                <a:schemeClr val="hlink"/>
              </a:buClr>
              <a:buSzPct val="80000"/>
            </a:pPr>
            <a:r>
              <a:rPr lang="en-US" sz="2400" dirty="0" smtClean="0"/>
              <a:t>March 15 </a:t>
            </a:r>
          </a:p>
          <a:p>
            <a:pPr marL="0" lvl="1" algn="ctr">
              <a:buClr>
                <a:schemeClr val="hlink"/>
              </a:buClr>
              <a:buSzPct val="80000"/>
            </a:pPr>
            <a:r>
              <a:rPr lang="en-US" sz="2400" dirty="0" smtClean="0"/>
              <a:t>(Movement for National Unity)</a:t>
            </a:r>
          </a:p>
          <a:p>
            <a:endParaRPr lang="en-US" dirty="0"/>
          </a:p>
        </p:txBody>
      </p:sp>
      <p:pic>
        <p:nvPicPr>
          <p:cNvPr id="5122" name="Picture 2" descr="C:\Users\Sindbad\Downloads\199587_119117478166618_119117224833310_139766_269154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36222"/>
            <a:ext cx="1947953" cy="4464578"/>
          </a:xfrm>
          <a:prstGeom prst="rect">
            <a:avLst/>
          </a:prstGeom>
          <a:noFill/>
        </p:spPr>
      </p:pic>
      <p:pic>
        <p:nvPicPr>
          <p:cNvPr id="5123" name="Picture 3" descr="C:\Users\Sindbad\Downloads\190108_158149000909359_156451787745747_334009_4922997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1905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rd Palestinian Intifada on Fac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" y="152400"/>
            <a:ext cx="886968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lvl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/>
              <a:t>May 15, 2011 “Right of Return March” &amp;</a:t>
            </a:r>
            <a:br>
              <a:rPr lang="en-US" sz="2400" b="1" dirty="0" smtClean="0"/>
            </a:br>
            <a:r>
              <a:rPr lang="en-US" sz="2400" b="1" dirty="0" smtClean="0"/>
              <a:t>“Third Palestinian Intifada”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an event organized over social media (Facebook &amp; Twitter) and covered and highlighted by Arab Satellite Channels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err="1" smtClean="0"/>
              <a:t>Ilustrating</a:t>
            </a:r>
            <a:r>
              <a:rPr lang="en-US" sz="2400" b="1" u="sng" dirty="0" smtClean="0"/>
              <a:t> the Power of Ideas!!</a:t>
            </a:r>
            <a:br>
              <a:rPr lang="en-US" sz="2400" b="1" u="sng" dirty="0" smtClean="0"/>
            </a:br>
            <a:r>
              <a:rPr lang="en-US" sz="2400" b="1" u="sng" dirty="0" smtClean="0"/>
              <a:t>Unarmed civilian refugees cross a mine field to go to back to their homeland and get massacred!!!</a:t>
            </a:r>
            <a:br>
              <a:rPr lang="en-US" sz="2400" b="1" u="sng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hlinkClick r:id="rId2" action="ppaction://hlinkfile"/>
              </a:rPr>
              <a:t>..\..\..\Videos\RealPlayer Downloads\Video of Palestinians into </a:t>
            </a:r>
            <a:r>
              <a:rPr lang="en-US" sz="2400" b="1" dirty="0" err="1" smtClean="0">
                <a:hlinkClick r:id="rId2" action="ppaction://hlinkfile"/>
              </a:rPr>
              <a:t>Majdal</a:t>
            </a:r>
            <a:r>
              <a:rPr lang="en-US" sz="2400" b="1" dirty="0" smtClean="0">
                <a:hlinkClick r:id="rId2" action="ppaction://hlinkfile"/>
              </a:rPr>
              <a:t> Shams into Palestine2.flv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hlinkClick r:id="rId3" action="ppaction://hlinkfile"/>
              </a:rPr>
              <a:t>..\..\..\Videos\RealPlayer Downloads\Video of Palestinians into </a:t>
            </a:r>
            <a:r>
              <a:rPr lang="en-US" sz="2400" b="1" dirty="0" err="1" smtClean="0">
                <a:hlinkClick r:id="rId3" action="ppaction://hlinkfile"/>
              </a:rPr>
              <a:t>Majdal</a:t>
            </a:r>
            <a:r>
              <a:rPr lang="en-US" sz="2400" b="1" dirty="0" smtClean="0">
                <a:hlinkClick r:id="rId3" action="ppaction://hlinkfile"/>
              </a:rPr>
              <a:t> Shams into Palestine3.flv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Big warning for revolutionary social movements!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sz="2400" dirty="0" smtClean="0"/>
              <a:t>“Qanwanit al nidal”  </a:t>
            </a:r>
            <a:r>
              <a:rPr lang="ar-JO" sz="2400" dirty="0" smtClean="0"/>
              <a:t>”قنونة النضال“</a:t>
            </a:r>
            <a:r>
              <a:rPr lang="en-US" sz="2400" dirty="0" smtClean="0"/>
              <a:t> which means the channeling of struggle or activism:</a:t>
            </a:r>
          </a:p>
          <a:p>
            <a:pPr lvl="1"/>
            <a:r>
              <a:rPr lang="en-US" sz="2400" dirty="0" smtClean="0"/>
              <a:t>Social movements get dependent on channels/networks/platforms/tools that they do not control/own.</a:t>
            </a:r>
          </a:p>
          <a:p>
            <a:pPr lvl="1">
              <a:buNone/>
            </a:pPr>
            <a:r>
              <a:rPr lang="en-US" sz="2400" dirty="0" smtClean="0"/>
              <a:t>** Danger of destroying/sabotaging social movements or agendas by shutting/closing/removing channels/networks/platforms.</a:t>
            </a:r>
          </a:p>
          <a:p>
            <a:pPr lvl="1">
              <a:buNone/>
            </a:pPr>
            <a:endParaRPr lang="en-US" sz="2400" dirty="0" smtClean="0"/>
          </a:p>
          <a:p>
            <a:pPr lvl="1" algn="ctr">
              <a:buNone/>
            </a:pPr>
            <a:r>
              <a:rPr lang="en-US" sz="2400" b="1" dirty="0" smtClean="0"/>
              <a:t>Solutions/Alternatives</a:t>
            </a:r>
          </a:p>
          <a:p>
            <a:pPr lvl="1" algn="ctr">
              <a:buNone/>
            </a:pPr>
            <a:r>
              <a:rPr lang="en-US" sz="2400" b="1" dirty="0" smtClean="0"/>
              <a:t>(Examples: Palestinian, Egyptian)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6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Facebook vs. (</a:t>
            </a:r>
            <a:r>
              <a:rPr lang="ar-JO" sz="3600" dirty="0" smtClean="0"/>
              <a:t>ناس بوك</a:t>
            </a:r>
            <a:r>
              <a:rPr lang="en-US" sz="3600" dirty="0" smtClean="0"/>
              <a:t>)(Peoples Book)</a:t>
            </a:r>
            <a:endParaRPr lang="en-US" sz="3600" dirty="0"/>
          </a:p>
        </p:txBody>
      </p:sp>
      <p:pic>
        <p:nvPicPr>
          <p:cNvPr id="2050" name="Picture 2" descr="C:\Users\Sindbad\Documents\AMS 2011\Info &amp; Paper for AMS 2011\Facebook vs Nas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553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Integrating TV and Social Media</a:t>
            </a:r>
            <a:br>
              <a:rPr lang="en-US" sz="3600" b="1" dirty="0" smtClean="0"/>
            </a:br>
            <a:r>
              <a:rPr lang="en-US" sz="3600" b="1" dirty="0" smtClean="0"/>
              <a:t>(Positive vs. Negative)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971800"/>
          </a:xfrm>
        </p:spPr>
        <p:txBody>
          <a:bodyPr/>
          <a:lstStyle/>
          <a:p>
            <a:r>
              <a:rPr lang="en-US" sz="2800" dirty="0" smtClean="0"/>
              <a:t>Propaganda to propagate oppressive sociopolitical and socioeconomic regimes and orders.</a:t>
            </a:r>
          </a:p>
          <a:p>
            <a:r>
              <a:rPr lang="en-US" sz="2800" dirty="0" smtClean="0"/>
              <a:t>Propaganda to destabilize/overthrow of progressive or democratically elected regimes.</a:t>
            </a:r>
          </a:p>
          <a:p>
            <a:r>
              <a:rPr lang="en-US" sz="2800" dirty="0" smtClean="0"/>
              <a:t>Terrorism (Individual, group, state-sponsored).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already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Broadcasting </a:t>
            </a:r>
            <a:r>
              <a:rPr lang="en-US" dirty="0" smtClean="0"/>
              <a:t>as we know it has already changed, is changing now, and will continue to change in the future; the question is how and in which direction. The best we can do is doing informed predictions and the gagging of trends.</a:t>
            </a:r>
          </a:p>
          <a:p>
            <a:pPr algn="ctr">
              <a:buNone/>
            </a:pPr>
            <a:r>
              <a:rPr lang="en-US" dirty="0" smtClean="0"/>
              <a:t>(Al </a:t>
            </a:r>
            <a:r>
              <a:rPr lang="en-US" dirty="0" err="1" smtClean="0"/>
              <a:t>Jazeera’s</a:t>
            </a:r>
            <a:r>
              <a:rPr lang="en-US" dirty="0" smtClean="0"/>
              <a:t> “The Stream” &amp; “</a:t>
            </a:r>
            <a:r>
              <a:rPr lang="en-US" dirty="0" err="1" smtClean="0"/>
              <a:t>Storify</a:t>
            </a:r>
            <a:r>
              <a:rPr lang="en-US" dirty="0" smtClean="0"/>
              <a:t>”!)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Can we speak about mutuality in adaptation and influence between social movements and the technologies and platforms of social media and TV?</a:t>
            </a:r>
          </a:p>
          <a:p>
            <a:pPr eaLnBrk="1" hangingPunct="1">
              <a:defRPr/>
            </a:pPr>
            <a:r>
              <a:rPr lang="en-US" sz="2800" dirty="0" smtClean="0"/>
              <a:t>What are the differences between the (Broadcaster Activist) and (The Activist Broadcaster)?</a:t>
            </a:r>
          </a:p>
          <a:p>
            <a:pPr eaLnBrk="1" hangingPunct="1">
              <a:defRPr/>
            </a:pPr>
            <a:r>
              <a:rPr lang="en-US" sz="2800" dirty="0" smtClean="0"/>
              <a:t>What are the future political, economic, cultural, and technical ramifications of contemporary modes of integration between TV and social media?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Thank You &amp; Salaam Alikom</a:t>
            </a:r>
            <a:br>
              <a:rPr lang="en-US" sz="3200" b="1" dirty="0" smtClean="0"/>
            </a:br>
            <a:r>
              <a:rPr lang="ar-SA" sz="3200" dirty="0" smtClean="0"/>
              <a:t> </a:t>
            </a:r>
            <a:r>
              <a:rPr lang="ar-SA" sz="4800" dirty="0" smtClean="0"/>
              <a:t>السلام عليكم</a:t>
            </a:r>
            <a:endParaRPr lang="en-US" sz="4800" b="1" dirty="0" smtClean="0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96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folHlink"/>
                </a:solidFill>
              </a:rPr>
              <a:t>Saed J. Abu-Hijleh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folHlink"/>
                </a:solidFill>
              </a:rPr>
              <a:t>Center for Global Consciousness (CGC)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folHlink"/>
                </a:solidFill>
              </a:rPr>
              <a:t>Nablus, Palestine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folHlink"/>
                </a:solidFill>
              </a:rPr>
              <a:t>E-mail: sindbad1982@gmail.com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folHlink"/>
                </a:solidFill>
              </a:rPr>
              <a:t>Blog: abuhijleh1982.blogspot.com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folHlink"/>
                </a:solidFill>
              </a:rPr>
              <a:t>Website for my mother: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folHlink"/>
                </a:solidFill>
              </a:rPr>
              <a:t>www.remembershaden.org</a:t>
            </a:r>
          </a:p>
          <a:p>
            <a:pPr eaLnBrk="1" hangingPunct="1">
              <a:defRPr/>
            </a:pPr>
            <a:endParaRPr lang="en-US" sz="2800" i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685800" y="762000"/>
            <a:ext cx="7772400" cy="50292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u="sng" dirty="0" smtClean="0"/>
              <a:t>blending</a:t>
            </a:r>
            <a:r>
              <a:rPr lang="en-US" sz="3200" dirty="0" smtClean="0"/>
              <a:t> of TV and Social Media </a:t>
            </a:r>
            <a:br>
              <a:rPr lang="en-US" sz="3200" dirty="0" smtClean="0"/>
            </a:br>
            <a:r>
              <a:rPr lang="en-US" sz="3200" dirty="0" smtClean="0"/>
              <a:t>has </a:t>
            </a:r>
            <a:r>
              <a:rPr lang="en-US" sz="3200" u="sng" dirty="0" smtClean="0"/>
              <a:t>accelerated</a:t>
            </a:r>
            <a:r>
              <a:rPr lang="en-US" sz="3200" dirty="0" smtClean="0"/>
              <a:t> the </a:t>
            </a:r>
            <a:br>
              <a:rPr lang="en-US" sz="3200" dirty="0" smtClean="0"/>
            </a:br>
            <a:r>
              <a:rPr lang="en-US" sz="3200" dirty="0" smtClean="0"/>
              <a:t>Temporal (Time/History) </a:t>
            </a:r>
            <a:br>
              <a:rPr lang="en-US" sz="3200" dirty="0" smtClean="0"/>
            </a:br>
            <a:r>
              <a:rPr lang="en-US" sz="3200" dirty="0" smtClean="0"/>
              <a:t>and the Spatial (Space/Geography)</a:t>
            </a:r>
            <a:br>
              <a:rPr lang="en-US" sz="3200" dirty="0" smtClean="0"/>
            </a:br>
            <a:r>
              <a:rPr lang="en-US" sz="3200" dirty="0" smtClean="0"/>
              <a:t>distribution, propagation, diffusion, and expansion</a:t>
            </a:r>
            <a:br>
              <a:rPr lang="en-US" sz="3200" dirty="0" smtClean="0"/>
            </a:br>
            <a:r>
              <a:rPr lang="en-US" sz="3200" dirty="0" smtClean="0"/>
              <a:t>of social ideas and agendas</a:t>
            </a:r>
            <a:br>
              <a:rPr lang="en-US" sz="3200" dirty="0" smtClean="0"/>
            </a:br>
            <a:r>
              <a:rPr lang="en-US" sz="3200" dirty="0" smtClean="0"/>
              <a:t>with great influences on the existing socioeconomic and sociopolitical orders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Why?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Resorting to cyberspace to alter/influence/change relationships in physical space:</a:t>
            </a:r>
          </a:p>
          <a:p>
            <a:r>
              <a:rPr lang="en-US" dirty="0" smtClean="0"/>
              <a:t>Restrictions/preventions on movement</a:t>
            </a:r>
          </a:p>
          <a:p>
            <a:r>
              <a:rPr lang="en-US" dirty="0" smtClean="0"/>
              <a:t>Restrictions/preventions on access</a:t>
            </a:r>
          </a:p>
          <a:p>
            <a:r>
              <a:rPr lang="en-US" dirty="0" smtClean="0"/>
              <a:t>Control/monopoly/denial over land use</a:t>
            </a:r>
          </a:p>
          <a:p>
            <a:r>
              <a:rPr lang="en-US" dirty="0" smtClean="0"/>
              <a:t>Censorship of classical media outlets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Media &amp; Structural Power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 over the media is part of the concept of “structural power”</a:t>
            </a:r>
          </a:p>
          <a:p>
            <a:r>
              <a:rPr lang="en-US"/>
              <a:t>Structural Power:</a:t>
            </a:r>
          </a:p>
          <a:p>
            <a:pPr lvl="1"/>
            <a:r>
              <a:rPr lang="en-US"/>
              <a:t>Control over production</a:t>
            </a:r>
          </a:p>
          <a:p>
            <a:pPr lvl="1"/>
            <a:r>
              <a:rPr lang="en-US"/>
              <a:t>Control over finance</a:t>
            </a:r>
          </a:p>
          <a:p>
            <a:pPr lvl="1"/>
            <a:r>
              <a:rPr lang="en-US"/>
              <a:t>Control over security</a:t>
            </a:r>
          </a:p>
          <a:p>
            <a:pPr lvl="1"/>
            <a:r>
              <a:rPr lang="en-US"/>
              <a:t>Control over knowledge, ideas, and beliefs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dirty="0" smtClean="0"/>
              <a:t>From Cyberspace to Physical Space</a:t>
            </a:r>
            <a:br>
              <a:rPr lang="en-US" sz="3200" dirty="0" smtClean="0"/>
            </a:br>
            <a:r>
              <a:rPr lang="en-US" sz="3200" dirty="0" smtClean="0"/>
              <a:t>Aluta Continua!</a:t>
            </a:r>
            <a:endParaRPr lang="en-US" sz="3200" dirty="0"/>
          </a:p>
        </p:txBody>
      </p:sp>
      <p:pic>
        <p:nvPicPr>
          <p:cNvPr id="6149" name="Picture 5" descr="C:\Users\Sindbad\Documents\AMS 2011\Info &amp; Paper for AMS 2011\SocialMediaVennDiagram &amp; Satellite T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010400" cy="5366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Unified field of Political Activism!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81400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/>
              <a:t>Cyberspace Vs. Terra Firma</a:t>
            </a:r>
          </a:p>
          <a:p>
            <a:pPr algn="ctr">
              <a:buNone/>
            </a:pPr>
            <a:r>
              <a:rPr lang="en-US" b="1" i="1" dirty="0" smtClean="0"/>
              <a:t>or</a:t>
            </a:r>
          </a:p>
          <a:p>
            <a:pPr algn="ctr">
              <a:buNone/>
            </a:pPr>
            <a:r>
              <a:rPr lang="en-US" b="1" i="1" dirty="0" smtClean="0"/>
              <a:t>Cyberspace + Terra Firma</a:t>
            </a:r>
          </a:p>
          <a:p>
            <a:pPr algn="ctr">
              <a:buNone/>
            </a:pPr>
            <a:endParaRPr lang="en-US" sz="1800" i="1" dirty="0" smtClean="0"/>
          </a:p>
          <a:p>
            <a:pPr algn="ctr">
              <a:buNone/>
            </a:pPr>
            <a:r>
              <a:rPr lang="en-US" sz="2800" b="1" i="1" dirty="0" smtClean="0"/>
              <a:t>To compensate for gaps in the digital divide</a:t>
            </a:r>
          </a:p>
          <a:p>
            <a:pPr algn="ctr">
              <a:buNone/>
            </a:pPr>
            <a:r>
              <a:rPr lang="en-US" sz="2800" b="1" i="1" dirty="0" smtClean="0"/>
              <a:t>i.e. access to internet and to social media channels</a:t>
            </a:r>
          </a:p>
          <a:p>
            <a:pPr algn="ctr">
              <a:buNone/>
            </a:pPr>
            <a:endParaRPr lang="en-US" sz="2800" b="1" i="1" dirty="0" smtClean="0"/>
          </a:p>
          <a:p>
            <a:pPr algn="ctr">
              <a:buNone/>
            </a:pP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304800" y="228599"/>
          <a:ext cx="8534400" cy="647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57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Calibri"/>
                          <a:cs typeface="Arial"/>
                        </a:rPr>
                        <a:t>Satellite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TV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Calibri"/>
                          <a:cs typeface="Arial"/>
                        </a:rPr>
                        <a:t>Integrate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Calibri"/>
                          <a:cs typeface="Arial"/>
                        </a:rPr>
                        <a:t>Social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Media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0269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 Jazeera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Al Arabiya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Etc.</a:t>
                      </a:r>
                    </a:p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How</a:t>
                      </a:r>
                      <a:r>
                        <a:rPr lang="en-US" sz="2000" b="1" dirty="0" smtClean="0">
                          <a:latin typeface="Times New Roman"/>
                          <a:ea typeface="Calibri"/>
                          <a:cs typeface="Arial"/>
                        </a:rPr>
                        <a:t>?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TV Satellite Channels: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video clips,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photos from cameras &amp; mobile phones uploaded to: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Blogs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Tweets from twitter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Articles from blogs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en-US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en-US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TV Channels inside Social Media Platforms: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Interactive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websites.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Pages, Twitter accounts, Blogs, etc.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 Broadcast inside social media sites.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j-lt"/>
                          <a:ea typeface="Calibri"/>
                          <a:cs typeface="Arial"/>
                        </a:rPr>
                        <a:t>Facebook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j-lt"/>
                          <a:ea typeface="Calibri"/>
                          <a:cs typeface="Arial"/>
                        </a:rPr>
                        <a:t>Twitter (microbloging)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j-lt"/>
                          <a:ea typeface="Calibri"/>
                          <a:cs typeface="Arial"/>
                        </a:rPr>
                        <a:t>YouTube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j-lt"/>
                          <a:ea typeface="Calibri"/>
                          <a:cs typeface="Arial"/>
                        </a:rPr>
                        <a:t>Flicker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j-lt"/>
                          <a:ea typeface="Calibri"/>
                          <a:cs typeface="Arial"/>
                        </a:rPr>
                        <a:t>Skype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j-lt"/>
                          <a:ea typeface="Calibri"/>
                          <a:cs typeface="Arial"/>
                        </a:rPr>
                        <a:t>Blogs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106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Calibri"/>
                          <a:cs typeface="Arial"/>
                        </a:rPr>
                        <a:t>Revolutionary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Civil Activism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2375</TotalTime>
  <Words>924</Words>
  <Application>Microsoft Office PowerPoint</Application>
  <PresentationFormat>On-screen Show (4:3)</PresentationFormat>
  <Paragraphs>229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Slit</vt:lpstr>
      <vt:lpstr>Revolutionary Civic Activism and the Blending of TV and Social Media</vt:lpstr>
      <vt:lpstr>Social Media, TV, and Activism: Seven Essential Questions?</vt:lpstr>
      <vt:lpstr>Slide 3</vt:lpstr>
      <vt:lpstr>The blending of TV and Social Media  has accelerated the  Temporal (Time/History)  and the Spatial (Space/Geography) distribution, propagation, diffusion, and expansion of social ideas and agendas with great influences on the existing socioeconomic and sociopolitical orders </vt:lpstr>
      <vt:lpstr>Why?</vt:lpstr>
      <vt:lpstr>The Media &amp; Structural Power</vt:lpstr>
      <vt:lpstr>From Cyberspace to Physical Space Aluta Continua!</vt:lpstr>
      <vt:lpstr> Unified field of Political Activism! </vt:lpstr>
      <vt:lpstr>Slide 9</vt:lpstr>
      <vt:lpstr>From Cyberspace to Terra Firma: Influencing the  Political Organization of Space</vt:lpstr>
      <vt:lpstr>TV, Social Media &amp; Territoriality</vt:lpstr>
      <vt:lpstr>Tahrir Square in Cairo</vt:lpstr>
      <vt:lpstr>“The Camp that toppled a president” (BBC, Feb 11, 2011)</vt:lpstr>
      <vt:lpstr>Slide 14</vt:lpstr>
      <vt:lpstr>Slide 15</vt:lpstr>
      <vt:lpstr>Slide 16</vt:lpstr>
      <vt:lpstr>Revolution and the  (W5+H) of Integrating TV &amp; Social Media</vt:lpstr>
      <vt:lpstr> Examples of using TV &amp; Social media for revolutionary activism </vt:lpstr>
      <vt:lpstr>Slide 19</vt:lpstr>
      <vt:lpstr>Slide 20</vt:lpstr>
      <vt:lpstr>Slide 21</vt:lpstr>
      <vt:lpstr>Slide 22</vt:lpstr>
      <vt:lpstr>  May 15, 2011 “Right of Return March” &amp; “Third Palestinian Intifada”  an event organized over social media (Facebook &amp; Twitter) and covered and highlighted by Arab Satellite Channels  Ilustrating the Power of Ideas!! Unarmed civilian refugees cross a mine field to go to back to their homeland and get massacred!!!  ..\..\..\Videos\RealPlayer Downloads\Video of Palestinians into Majdal Shams into Palestine2.flv  ..\..\..\Videos\RealPlayer Downloads\Video of Palestinians into Majdal Shams into Palestine3.flv   </vt:lpstr>
      <vt:lpstr>Big warning for revolutionary social movements!</vt:lpstr>
      <vt:lpstr>Slide 25</vt:lpstr>
      <vt:lpstr>Facebook vs. (ناس بوك)(Peoples Book)</vt:lpstr>
      <vt:lpstr>Slide 27</vt:lpstr>
      <vt:lpstr>Integrating TV and Social Media (Positive vs. Negative)</vt:lpstr>
      <vt:lpstr>The Future is already here!</vt:lpstr>
      <vt:lpstr>  Thank You &amp; Salaam Alikom  السلام عليكم</vt:lpstr>
    </vt:vector>
  </TitlesOfParts>
  <Company>CGC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Israeli Territoriality and the Predicament of the Palestinian Public Administration: Obstacles and Opportunities</dc:title>
  <dc:creator>Sindbad</dc:creator>
  <cp:lastModifiedBy>Sindbad</cp:lastModifiedBy>
  <cp:revision>204</cp:revision>
  <dcterms:created xsi:type="dcterms:W3CDTF">2007-11-24T12:02:21Z</dcterms:created>
  <dcterms:modified xsi:type="dcterms:W3CDTF">2011-05-24T02:47:15Z</dcterms:modified>
</cp:coreProperties>
</file>